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9" r:id="rId5"/>
    <p:sldId id="260" r:id="rId6"/>
    <p:sldId id="262" r:id="rId7"/>
    <p:sldId id="261" r:id="rId8"/>
    <p:sldId id="258" r:id="rId9"/>
    <p:sldId id="263" r:id="rId10"/>
    <p:sldId id="268" r:id="rId11"/>
    <p:sldId id="269" r:id="rId12"/>
    <p:sldId id="270" r:id="rId13"/>
    <p:sldId id="271" r:id="rId14"/>
    <p:sldId id="272" r:id="rId15"/>
    <p:sldId id="266" r:id="rId16"/>
    <p:sldId id="267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6" autoAdjust="0"/>
    <p:restoredTop sz="95274" autoAdjust="0"/>
  </p:normalViewPr>
  <p:slideViewPr>
    <p:cSldViewPr>
      <p:cViewPr varScale="1">
        <p:scale>
          <a:sx n="79" d="100"/>
          <a:sy n="79" d="100"/>
        </p:scale>
        <p:origin x="186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8/28/2016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8/28/2016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8000" dirty="0" smtClean="0">
                <a:latin typeface="Comic Sans MS" panose="030F0702030302020204" pitchFamily="66" charset="0"/>
              </a:rPr>
              <a:t>RESPECTING MY EDUCATION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Becoming a Self-Regulated Learner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2012951"/>
            <a:ext cx="28511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2"/>
          <p:cNvSpPr>
            <a:spLocks/>
          </p:cNvSpPr>
          <p:nvPr/>
        </p:nvSpPr>
        <p:spPr bwMode="auto">
          <a:xfrm>
            <a:off x="4875212" y="685801"/>
            <a:ext cx="5562600" cy="2759075"/>
          </a:xfrm>
          <a:custGeom>
            <a:avLst/>
            <a:gdLst>
              <a:gd name="T0" fmla="*/ 0 w 21192"/>
              <a:gd name="T1" fmla="*/ 0 h 21600"/>
              <a:gd name="T2" fmla="*/ 21192 w 21192"/>
              <a:gd name="T3" fmla="*/ 21600 h 21600"/>
            </a:gdLst>
            <a:ahLst/>
            <a:cxnLst/>
            <a:rect l="T0" t="T1" r="T2" b="T3"/>
            <a:pathLst>
              <a:path w="21192" h="21600">
                <a:moveTo>
                  <a:pt x="2041" y="0"/>
                </a:moveTo>
                <a:cubicBezTo>
                  <a:pt x="914" y="0"/>
                  <a:pt x="0" y="1878"/>
                  <a:pt x="0" y="4194"/>
                </a:cubicBezTo>
                <a:lnTo>
                  <a:pt x="0" y="17406"/>
                </a:lnTo>
                <a:cubicBezTo>
                  <a:pt x="0" y="18276"/>
                  <a:pt x="129" y="19082"/>
                  <a:pt x="350" y="19752"/>
                </a:cubicBezTo>
                <a:lnTo>
                  <a:pt x="-408" y="21181"/>
                </a:lnTo>
                <a:lnTo>
                  <a:pt x="887" y="20864"/>
                </a:lnTo>
                <a:cubicBezTo>
                  <a:pt x="1215" y="21328"/>
                  <a:pt x="1612" y="21600"/>
                  <a:pt x="2041" y="21600"/>
                </a:cubicBezTo>
                <a:lnTo>
                  <a:pt x="19151" y="21600"/>
                </a:lnTo>
                <a:cubicBezTo>
                  <a:pt x="20278" y="21600"/>
                  <a:pt x="21192" y="19722"/>
                  <a:pt x="21192" y="17406"/>
                </a:cubicBezTo>
                <a:lnTo>
                  <a:pt x="21192" y="4194"/>
                </a:lnTo>
                <a:cubicBezTo>
                  <a:pt x="21192" y="1878"/>
                  <a:pt x="20278" y="0"/>
                  <a:pt x="19151" y="0"/>
                </a:cubicBezTo>
                <a:lnTo>
                  <a:pt x="2041" y="0"/>
                </a:lnTo>
                <a:close/>
                <a:moveTo>
                  <a:pt x="2041" y="0"/>
                </a:moveTo>
              </a:path>
            </a:pathLst>
          </a:cu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Rule 2</a:t>
            </a:r>
            <a:r>
              <a:rPr lang="en-US" altLang="en-US" sz="4500" dirty="0">
                <a:latin typeface="Times New Roman" panose="02020603050405020304" pitchFamily="18" charset="0"/>
              </a:rPr>
              <a:t> is “</a:t>
            </a: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Make smart choices</a:t>
            </a:r>
            <a:r>
              <a:rPr lang="en-US" altLang="en-US" sz="4500" dirty="0">
                <a:latin typeface="Times New Roman" panose="02020603050405020304" pitchFamily="18" charset="0"/>
              </a:rPr>
              <a:t>.”</a:t>
            </a: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6704013" y="4876800"/>
            <a:ext cx="2309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/>
              <a:t>Respect yourself</a:t>
            </a:r>
          </a:p>
        </p:txBody>
      </p:sp>
    </p:spTree>
    <p:extLst>
      <p:ext uri="{BB962C8B-B14F-4D97-AF65-F5344CB8AC3E}">
        <p14:creationId xmlns:p14="http://schemas.microsoft.com/office/powerpoint/2010/main" val="2818386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/>
          </p:cNvSpPr>
          <p:nvPr/>
        </p:nvSpPr>
        <p:spPr bwMode="auto">
          <a:xfrm>
            <a:off x="1979612" y="990601"/>
            <a:ext cx="5562600" cy="2938463"/>
          </a:xfrm>
          <a:custGeom>
            <a:avLst/>
            <a:gdLst>
              <a:gd name="T0" fmla="*/ 0 w 19907"/>
              <a:gd name="T1" fmla="*/ 0 h 21600"/>
              <a:gd name="T2" fmla="*/ 19907 w 19907"/>
              <a:gd name="T3" fmla="*/ 21600 h 21600"/>
            </a:gdLst>
            <a:ahLst/>
            <a:cxnLst/>
            <a:rect l="T0" t="T1" r="T2" b="T3"/>
            <a:pathLst>
              <a:path w="19907" h="21600">
                <a:moveTo>
                  <a:pt x="1917" y="0"/>
                </a:moveTo>
                <a:cubicBezTo>
                  <a:pt x="858" y="0"/>
                  <a:pt x="0" y="1764"/>
                  <a:pt x="0" y="3939"/>
                </a:cubicBezTo>
                <a:lnTo>
                  <a:pt x="0" y="17661"/>
                </a:lnTo>
                <a:cubicBezTo>
                  <a:pt x="0" y="19836"/>
                  <a:pt x="858" y="21600"/>
                  <a:pt x="1917" y="21600"/>
                </a:cubicBezTo>
                <a:lnTo>
                  <a:pt x="17989" y="21600"/>
                </a:lnTo>
                <a:cubicBezTo>
                  <a:pt x="19048" y="21600"/>
                  <a:pt x="19907" y="19836"/>
                  <a:pt x="19907" y="17661"/>
                </a:cubicBezTo>
                <a:lnTo>
                  <a:pt x="19907" y="17088"/>
                </a:lnTo>
                <a:lnTo>
                  <a:pt x="21600" y="17398"/>
                </a:lnTo>
                <a:lnTo>
                  <a:pt x="19907" y="15722"/>
                </a:lnTo>
                <a:lnTo>
                  <a:pt x="19907" y="3939"/>
                </a:lnTo>
                <a:cubicBezTo>
                  <a:pt x="19907" y="1764"/>
                  <a:pt x="19048" y="0"/>
                  <a:pt x="17989" y="0"/>
                </a:cubicBezTo>
                <a:lnTo>
                  <a:pt x="1917" y="0"/>
                </a:lnTo>
                <a:close/>
                <a:moveTo>
                  <a:pt x="1917" y="0"/>
                </a:moveTo>
              </a:path>
            </a:pathLst>
          </a:cu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Rule 3</a:t>
            </a:r>
            <a:r>
              <a:rPr lang="en-US" altLang="en-US" sz="4500" dirty="0">
                <a:latin typeface="Times New Roman" panose="02020603050405020304" pitchFamily="18" charset="0"/>
              </a:rPr>
              <a:t> is “</a:t>
            </a: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Leave everything better than before</a:t>
            </a:r>
            <a:r>
              <a:rPr lang="en-US" altLang="en-US" sz="4500" dirty="0">
                <a:latin typeface="Times New Roman" panose="02020603050405020304" pitchFamily="18" charset="0"/>
              </a:rPr>
              <a:t>.”</a:t>
            </a:r>
            <a:endParaRPr lang="en-US" altLang="en-US" sz="5100" dirty="0">
              <a:latin typeface="Times New Roman" panose="02020603050405020304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1" y="1781175"/>
            <a:ext cx="221773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4189412" y="4800600"/>
            <a:ext cx="237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/>
              <a:t>Respect property</a:t>
            </a:r>
          </a:p>
        </p:txBody>
      </p:sp>
    </p:spTree>
    <p:extLst>
      <p:ext uri="{BB962C8B-B14F-4D97-AF65-F5344CB8AC3E}">
        <p14:creationId xmlns:p14="http://schemas.microsoft.com/office/powerpoint/2010/main" val="1497896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/>
          </p:cNvSpPr>
          <p:nvPr/>
        </p:nvSpPr>
        <p:spPr bwMode="auto">
          <a:xfrm>
            <a:off x="1903412" y="1066801"/>
            <a:ext cx="5562600" cy="2938463"/>
          </a:xfrm>
          <a:custGeom>
            <a:avLst/>
            <a:gdLst>
              <a:gd name="T0" fmla="*/ 0 w 19907"/>
              <a:gd name="T1" fmla="*/ 0 h 21600"/>
              <a:gd name="T2" fmla="*/ 19907 w 19907"/>
              <a:gd name="T3" fmla="*/ 21600 h 21600"/>
            </a:gdLst>
            <a:ahLst/>
            <a:cxnLst/>
            <a:rect l="T0" t="T1" r="T2" b="T3"/>
            <a:pathLst>
              <a:path w="19907" h="21600">
                <a:moveTo>
                  <a:pt x="1917" y="0"/>
                </a:moveTo>
                <a:cubicBezTo>
                  <a:pt x="858" y="0"/>
                  <a:pt x="0" y="1764"/>
                  <a:pt x="0" y="3939"/>
                </a:cubicBezTo>
                <a:lnTo>
                  <a:pt x="0" y="17661"/>
                </a:lnTo>
                <a:cubicBezTo>
                  <a:pt x="0" y="19836"/>
                  <a:pt x="858" y="21600"/>
                  <a:pt x="1917" y="21600"/>
                </a:cubicBezTo>
                <a:lnTo>
                  <a:pt x="17989" y="21600"/>
                </a:lnTo>
                <a:cubicBezTo>
                  <a:pt x="19048" y="21600"/>
                  <a:pt x="19907" y="19836"/>
                  <a:pt x="19907" y="17661"/>
                </a:cubicBezTo>
                <a:lnTo>
                  <a:pt x="19907" y="17088"/>
                </a:lnTo>
                <a:lnTo>
                  <a:pt x="21600" y="17398"/>
                </a:lnTo>
                <a:lnTo>
                  <a:pt x="19907" y="15722"/>
                </a:lnTo>
                <a:lnTo>
                  <a:pt x="19907" y="3939"/>
                </a:lnTo>
                <a:cubicBezTo>
                  <a:pt x="19907" y="1764"/>
                  <a:pt x="19048" y="0"/>
                  <a:pt x="17989" y="0"/>
                </a:cubicBezTo>
                <a:lnTo>
                  <a:pt x="1917" y="0"/>
                </a:lnTo>
                <a:close/>
                <a:moveTo>
                  <a:pt x="1917" y="0"/>
                </a:moveTo>
              </a:path>
            </a:pathLst>
          </a:cu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Rule 4</a:t>
            </a:r>
            <a:r>
              <a:rPr lang="en-US" altLang="en-US" sz="4500" dirty="0">
                <a:latin typeface="Times New Roman" panose="02020603050405020304" pitchFamily="18" charset="0"/>
              </a:rPr>
              <a:t> is “</a:t>
            </a: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Give your best</a:t>
            </a:r>
            <a:r>
              <a:rPr lang="en-US" altLang="en-US" sz="4500" dirty="0">
                <a:latin typeface="Times New Roman" panose="02020603050405020304" pitchFamily="18" charset="0"/>
              </a:rPr>
              <a:t>!”</a:t>
            </a:r>
            <a:r>
              <a:rPr lang="en-US" altLang="en-US" sz="51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2" y="1625601"/>
            <a:ext cx="25273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4189413" y="5257800"/>
            <a:ext cx="317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/>
              <a:t>Respect your education</a:t>
            </a:r>
          </a:p>
        </p:txBody>
      </p:sp>
    </p:spTree>
    <p:extLst>
      <p:ext uri="{BB962C8B-B14F-4D97-AF65-F5344CB8AC3E}">
        <p14:creationId xmlns:p14="http://schemas.microsoft.com/office/powerpoint/2010/main" val="788799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/>
          </p:cNvSpPr>
          <p:nvPr/>
        </p:nvSpPr>
        <p:spPr bwMode="auto">
          <a:xfrm>
            <a:off x="1903412" y="685801"/>
            <a:ext cx="5562600" cy="2938463"/>
          </a:xfrm>
          <a:custGeom>
            <a:avLst/>
            <a:gdLst>
              <a:gd name="T0" fmla="*/ 0 w 19907"/>
              <a:gd name="T1" fmla="*/ 0 h 21600"/>
              <a:gd name="T2" fmla="*/ 19907 w 19907"/>
              <a:gd name="T3" fmla="*/ 21600 h 21600"/>
            </a:gdLst>
            <a:ahLst/>
            <a:cxnLst/>
            <a:rect l="T0" t="T1" r="T2" b="T3"/>
            <a:pathLst>
              <a:path w="19907" h="21600">
                <a:moveTo>
                  <a:pt x="1917" y="0"/>
                </a:moveTo>
                <a:cubicBezTo>
                  <a:pt x="858" y="0"/>
                  <a:pt x="0" y="1764"/>
                  <a:pt x="0" y="3939"/>
                </a:cubicBezTo>
                <a:lnTo>
                  <a:pt x="0" y="17661"/>
                </a:lnTo>
                <a:cubicBezTo>
                  <a:pt x="0" y="19836"/>
                  <a:pt x="858" y="21600"/>
                  <a:pt x="1917" y="21600"/>
                </a:cubicBezTo>
                <a:lnTo>
                  <a:pt x="17989" y="21600"/>
                </a:lnTo>
                <a:cubicBezTo>
                  <a:pt x="19048" y="21600"/>
                  <a:pt x="19907" y="19836"/>
                  <a:pt x="19907" y="17661"/>
                </a:cubicBezTo>
                <a:lnTo>
                  <a:pt x="19907" y="17088"/>
                </a:lnTo>
                <a:lnTo>
                  <a:pt x="21600" y="17398"/>
                </a:lnTo>
                <a:lnTo>
                  <a:pt x="19907" y="15722"/>
                </a:lnTo>
                <a:lnTo>
                  <a:pt x="19907" y="3939"/>
                </a:lnTo>
                <a:cubicBezTo>
                  <a:pt x="19907" y="1764"/>
                  <a:pt x="19048" y="0"/>
                  <a:pt x="17989" y="0"/>
                </a:cubicBezTo>
                <a:lnTo>
                  <a:pt x="1917" y="0"/>
                </a:lnTo>
                <a:close/>
                <a:moveTo>
                  <a:pt x="1917" y="0"/>
                </a:moveTo>
              </a:path>
            </a:pathLst>
          </a:cu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Rule 5</a:t>
            </a:r>
            <a:r>
              <a:rPr lang="en-US" altLang="en-US" sz="4500" dirty="0">
                <a:latin typeface="Times New Roman" panose="02020603050405020304" pitchFamily="18" charset="0"/>
              </a:rPr>
              <a:t> is “</a:t>
            </a:r>
            <a:r>
              <a:rPr lang="en-US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Keep your dear teacher happy</a:t>
            </a:r>
            <a:r>
              <a:rPr lang="en-US" altLang="en-US" sz="4500" dirty="0">
                <a:latin typeface="Times New Roman" panose="02020603050405020304" pitchFamily="18" charset="0"/>
              </a:rPr>
              <a:t>!”</a:t>
            </a:r>
            <a:r>
              <a:rPr lang="en-US" altLang="en-US" sz="51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1352551"/>
            <a:ext cx="25368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3732212" y="4495800"/>
            <a:ext cx="288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/>
              <a:t>Respect your teacher</a:t>
            </a:r>
          </a:p>
        </p:txBody>
      </p:sp>
    </p:spTree>
    <p:extLst>
      <p:ext uri="{BB962C8B-B14F-4D97-AF65-F5344CB8AC3E}">
        <p14:creationId xmlns:p14="http://schemas.microsoft.com/office/powerpoint/2010/main" val="4203416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the rest of your binder sections…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1612" y="1905000"/>
            <a:ext cx="9144000" cy="4267200"/>
          </a:xfrm>
        </p:spPr>
        <p:txBody>
          <a:bodyPr/>
          <a:lstStyle/>
          <a:p>
            <a:r>
              <a:rPr lang="en-US" sz="3600" dirty="0" smtClean="0">
                <a:solidFill>
                  <a:srgbClr val="FFFF99"/>
                </a:solidFill>
              </a:rPr>
              <a:t>SPEAKING and LISTENING</a:t>
            </a:r>
          </a:p>
          <a:p>
            <a:pPr lvl="1"/>
            <a:r>
              <a:rPr lang="en-US" sz="3200" dirty="0" smtClean="0"/>
              <a:t>Page Protector for title page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36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SPEAKING and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 </a:t>
            </a:r>
            <a:r>
              <a:rPr lang="en-US" dirty="0" err="1" smtClean="0"/>
              <a:t>Booktalk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Good </a:t>
            </a:r>
            <a:r>
              <a:rPr lang="en-US" dirty="0" err="1" smtClean="0"/>
              <a:t>Booktalk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What does it mean to respect your education?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/>
              <a:t>“Learning is not something that happens to students, it is something that happens by students.”</a:t>
            </a:r>
          </a:p>
          <a:p>
            <a:pPr marL="0" indent="0">
              <a:buNone/>
            </a:pPr>
            <a:r>
              <a:rPr lang="en-US" dirty="0" smtClean="0"/>
              <a:t>		--Zimmerman (Self-Regulated Student Researcher)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274638"/>
            <a:ext cx="10439400" cy="10207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THINK, PAIR, SHARE: </a:t>
            </a:r>
            <a:br>
              <a:rPr lang="en-US" sz="4000" dirty="0" smtClean="0"/>
            </a:br>
            <a:r>
              <a:rPr lang="en-US" sz="4000" dirty="0" smtClean="0"/>
              <a:t> What is this saying?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975582"/>
              </p:ext>
            </p:extLst>
          </p:nvPr>
        </p:nvGraphicFramePr>
        <p:xfrm>
          <a:off x="608011" y="1600199"/>
          <a:ext cx="11049000" cy="44535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90801"/>
                <a:gridCol w="4343400"/>
                <a:gridCol w="4114799"/>
              </a:tblGrid>
              <a:tr h="4994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Processes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Underachievers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Achievers</a:t>
                      </a:r>
                      <a:endParaRPr lang="en-US" sz="2400" dirty="0"/>
                    </a:p>
                  </a:txBody>
                  <a:tcPr/>
                </a:tc>
              </a:tr>
              <a:tr h="4994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 Use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Are more impulsive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Manage study time well</a:t>
                      </a:r>
                      <a:endParaRPr lang="en-US" sz="2000" dirty="0"/>
                    </a:p>
                  </a:txBody>
                  <a:tcPr/>
                </a:tc>
              </a:tr>
              <a:tr h="8619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Goals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 low or unclear academic goals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 higher specific goals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123140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Self-Monitoring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</a:t>
                      </a:r>
                      <a:r>
                        <a:rPr lang="en-US" sz="2000" baseline="0" dirty="0" smtClean="0"/>
                        <a:t> not accurately monitor the quality of their work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Monitor frequently and accurately the quality of their work</a:t>
                      </a:r>
                      <a:endParaRPr lang="en-US" sz="2000" dirty="0"/>
                    </a:p>
                  </a:txBody>
                  <a:tcPr/>
                </a:tc>
              </a:tr>
              <a:tr h="8619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Self-Efficacy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Are not effective in their work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Are very effective and</a:t>
                      </a:r>
                      <a:r>
                        <a:rPr lang="en-US" sz="2000" baseline="0" dirty="0" smtClean="0"/>
                        <a:t> efficient in their work time</a:t>
                      </a:r>
                      <a:endParaRPr lang="en-US" sz="2000" dirty="0"/>
                    </a:p>
                  </a:txBody>
                  <a:tcPr/>
                </a:tc>
              </a:tr>
              <a:tr h="4994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Motivation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Give up more readily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Persist despite obstacles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0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4" y="533400"/>
            <a:ext cx="11506200" cy="1524000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not that students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the ability to succeed.  The problem is they have not acquired the tools necessary to learn.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4" y="2209800"/>
            <a:ext cx="5054600" cy="3790950"/>
          </a:xfrm>
        </p:spPr>
      </p:pic>
      <p:sp>
        <p:nvSpPr>
          <p:cNvPr id="3" name="TextBox 2"/>
          <p:cNvSpPr txBox="1"/>
          <p:nvPr/>
        </p:nvSpPr>
        <p:spPr>
          <a:xfrm>
            <a:off x="1141412" y="6248400"/>
            <a:ext cx="1017150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What tools do you need to add to your toolbox in order to be a higher achiever?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571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Take out your RESPECT sheet from the page protector.</a:t>
            </a:r>
          </a:p>
          <a:p>
            <a:endParaRPr lang="en-US" sz="3600" dirty="0" smtClean="0"/>
          </a:p>
          <a:p>
            <a:r>
              <a:rPr lang="en-US" sz="3600" dirty="0" smtClean="0"/>
              <a:t>Under the second E on your RESPECT page: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FF99"/>
                </a:solidFill>
              </a:rPr>
              <a:t>Write one tool you will add to your toolbox in order to show you have RESPECT for your EDUCATION?</a:t>
            </a:r>
          </a:p>
          <a:p>
            <a:pPr marL="0" indent="0" algn="ctr">
              <a:buNone/>
            </a:pPr>
            <a:r>
              <a:rPr lang="en-US" sz="5200" i="1" dirty="0" smtClean="0"/>
              <a:t>“This year, I will…”</a:t>
            </a:r>
            <a:endParaRPr lang="en-US" sz="5200" i="1" dirty="0"/>
          </a:p>
        </p:txBody>
      </p:sp>
    </p:spTree>
    <p:extLst>
      <p:ext uri="{BB962C8B-B14F-4D97-AF65-F5344CB8AC3E}">
        <p14:creationId xmlns:p14="http://schemas.microsoft.com/office/powerpoint/2010/main" val="38504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4" y="533400"/>
            <a:ext cx="11582400" cy="10207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If you know what makes some people achievers and others not, what goals should you set for yourself?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744295"/>
              </p:ext>
            </p:extLst>
          </p:nvPr>
        </p:nvGraphicFramePr>
        <p:xfrm>
          <a:off x="684212" y="1729716"/>
          <a:ext cx="11049000" cy="44535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90801"/>
                <a:gridCol w="4343400"/>
                <a:gridCol w="4114799"/>
              </a:tblGrid>
              <a:tr h="4994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Processes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Underachievers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Achievers</a:t>
                      </a:r>
                      <a:endParaRPr lang="en-US" sz="2400" dirty="0"/>
                    </a:p>
                  </a:txBody>
                  <a:tcPr/>
                </a:tc>
              </a:tr>
              <a:tr h="4994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 Use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Are more impulsive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Manage study time well</a:t>
                      </a:r>
                      <a:endParaRPr lang="en-US" sz="2000" dirty="0"/>
                    </a:p>
                  </a:txBody>
                  <a:tcPr/>
                </a:tc>
              </a:tr>
              <a:tr h="8619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Goals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 low or unclear academic goals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 higher specific goals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123140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Self-Monitoring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</a:t>
                      </a:r>
                      <a:r>
                        <a:rPr lang="en-US" sz="2000" baseline="0" dirty="0" smtClean="0"/>
                        <a:t> not accurately monitor the quality of their work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Monitor frequently and accurately the quality of their work</a:t>
                      </a:r>
                      <a:endParaRPr lang="en-US" sz="2000" dirty="0"/>
                    </a:p>
                  </a:txBody>
                  <a:tcPr/>
                </a:tc>
              </a:tr>
              <a:tr h="8619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Self-Efficacy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Are not effective in their work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Are very effective and</a:t>
                      </a:r>
                      <a:r>
                        <a:rPr lang="en-US" sz="2000" baseline="0" dirty="0" smtClean="0"/>
                        <a:t> efficient in their work time</a:t>
                      </a:r>
                      <a:endParaRPr lang="en-US" sz="2000" dirty="0"/>
                    </a:p>
                  </a:txBody>
                  <a:tcPr/>
                </a:tc>
              </a:tr>
              <a:tr h="4994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Motivation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Give up more readily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Persist despite obstacles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Pushing yourself to learn as much as you can and to adopt the habits of high achievers will require Commitment and Dedication.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TOAST for CHANGE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2" y="4724400"/>
            <a:ext cx="11277599" cy="19812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3600" dirty="0" smtClean="0"/>
              <a:t>Let’s make that commitment!</a:t>
            </a:r>
          </a:p>
          <a:p>
            <a:pPr algn="ctr">
              <a:lnSpc>
                <a:spcPct val="120000"/>
              </a:lnSpc>
            </a:pPr>
            <a:r>
              <a:rPr lang="en-US" sz="3600" dirty="0" smtClean="0">
                <a:solidFill>
                  <a:srgbClr val="FFFF99"/>
                </a:solidFill>
              </a:rPr>
              <a:t>From under your E, read the one change you promise to make, in order to RESPECT your EDUCATION.</a:t>
            </a:r>
          </a:p>
          <a:p>
            <a:pPr algn="ctr">
              <a:lnSpc>
                <a:spcPct val="120000"/>
              </a:lnSpc>
            </a:pPr>
            <a:r>
              <a:rPr lang="en-US" sz="3600" dirty="0" smtClean="0">
                <a:solidFill>
                  <a:srgbClr val="FFFF99"/>
                </a:solidFill>
              </a:rPr>
              <a:t>SHARE for ACCOUNTABILITY!</a:t>
            </a:r>
            <a:endParaRPr lang="en-US" sz="3600" dirty="0">
              <a:solidFill>
                <a:srgbClr val="FFFF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2" y="320758"/>
            <a:ext cx="2590800" cy="353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5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2192337" y="830264"/>
            <a:ext cx="5562600" cy="2446337"/>
          </a:xfrm>
          <a:custGeom>
            <a:avLst/>
            <a:gdLst>
              <a:gd name="T0" fmla="*/ 0 w 21428"/>
              <a:gd name="T1" fmla="*/ 0 h 20199"/>
              <a:gd name="T2" fmla="*/ 21428 w 21428"/>
              <a:gd name="T3" fmla="*/ 20199 h 20199"/>
            </a:gdLst>
            <a:ahLst/>
            <a:cxnLst/>
            <a:rect l="T0" t="T1" r="T2" b="T3"/>
            <a:pathLst>
              <a:path w="21428" h="20199">
                <a:moveTo>
                  <a:pt x="2064" y="0"/>
                </a:moveTo>
                <a:cubicBezTo>
                  <a:pt x="924" y="0"/>
                  <a:pt x="0" y="1980"/>
                  <a:pt x="0" y="4423"/>
                </a:cubicBezTo>
                <a:lnTo>
                  <a:pt x="0" y="15776"/>
                </a:lnTo>
                <a:cubicBezTo>
                  <a:pt x="0" y="18219"/>
                  <a:pt x="924" y="20199"/>
                  <a:pt x="2064" y="20199"/>
                </a:cubicBezTo>
                <a:lnTo>
                  <a:pt x="19165" y="20199"/>
                </a:lnTo>
                <a:lnTo>
                  <a:pt x="21600" y="21600"/>
                </a:lnTo>
                <a:lnTo>
                  <a:pt x="20389" y="19612"/>
                </a:lnTo>
                <a:cubicBezTo>
                  <a:pt x="21009" y="18849"/>
                  <a:pt x="21428" y="17419"/>
                  <a:pt x="21428" y="15776"/>
                </a:cubicBezTo>
                <a:lnTo>
                  <a:pt x="21428" y="4423"/>
                </a:lnTo>
                <a:cubicBezTo>
                  <a:pt x="21428" y="1980"/>
                  <a:pt x="20504" y="0"/>
                  <a:pt x="19364" y="0"/>
                </a:cubicBezTo>
                <a:lnTo>
                  <a:pt x="2064" y="0"/>
                </a:lnTo>
                <a:close/>
                <a:moveTo>
                  <a:pt x="2064" y="0"/>
                </a:moveTo>
              </a:path>
            </a:pathLst>
          </a:cu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Rule 1</a:t>
            </a:r>
            <a:r>
              <a:rPr lang="en-US" altLang="en-US" sz="5100" dirty="0">
                <a:latin typeface="Times New Roman" panose="02020603050405020304" pitchFamily="18" charset="0"/>
              </a:rPr>
              <a:t> is “</a:t>
            </a:r>
            <a:r>
              <a:rPr lang="en-US" alt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Build each other up</a:t>
            </a:r>
            <a:r>
              <a:rPr lang="en-US" altLang="en-US" sz="5100" dirty="0">
                <a:latin typeface="Times New Roman" panose="02020603050405020304" pitchFamily="18" charset="0"/>
              </a:rPr>
              <a:t>!”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6" y="2322514"/>
            <a:ext cx="2522537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4418012" y="4267200"/>
            <a:ext cx="2649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/>
              <a:t>Respect each other</a:t>
            </a:r>
          </a:p>
        </p:txBody>
      </p:sp>
      <p:sp>
        <p:nvSpPr>
          <p:cNvPr id="25605" name="SMARTInkShape-1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82176" y="3170238"/>
            <a:ext cx="53975" cy="133350"/>
          </a:xfrm>
          <a:custGeom>
            <a:avLst/>
            <a:gdLst>
              <a:gd name="T0" fmla="*/ 26992 w 53975"/>
              <a:gd name="T1" fmla="*/ 0 h 133350"/>
              <a:gd name="T2" fmla="*/ 26992 w 53975"/>
              <a:gd name="T3" fmla="*/ 0 h 133350"/>
              <a:gd name="T4" fmla="*/ 34739 w 53975"/>
              <a:gd name="T5" fmla="*/ 7655 h 133350"/>
              <a:gd name="T6" fmla="*/ 36742 w 53975"/>
              <a:gd name="T7" fmla="*/ 15744 h 133350"/>
              <a:gd name="T8" fmla="*/ 42100 w 53975"/>
              <a:gd name="T9" fmla="*/ 23982 h 133350"/>
              <a:gd name="T10" fmla="*/ 44417 w 53975"/>
              <a:gd name="T11" fmla="*/ 35614 h 133350"/>
              <a:gd name="T12" fmla="*/ 44607 w 53975"/>
              <a:gd name="T13" fmla="*/ 38560 h 133350"/>
              <a:gd name="T14" fmla="*/ 47484 w 53975"/>
              <a:gd name="T15" fmla="*/ 44466 h 133350"/>
              <a:gd name="T16" fmla="*/ 51095 w 53975"/>
              <a:gd name="T17" fmla="*/ 50384 h 133350"/>
              <a:gd name="T18" fmla="*/ 53413 w 53975"/>
              <a:gd name="T19" fmla="*/ 62231 h 133350"/>
              <a:gd name="T20" fmla="*/ 53974 w 53975"/>
              <a:gd name="T21" fmla="*/ 91863 h 133350"/>
              <a:gd name="T22" fmla="*/ 51315 w 53975"/>
              <a:gd name="T23" fmla="*/ 97790 h 133350"/>
              <a:gd name="T24" fmla="*/ 47800 w 53975"/>
              <a:gd name="T25" fmla="*/ 103716 h 133350"/>
              <a:gd name="T26" fmla="*/ 46237 w 53975"/>
              <a:gd name="T27" fmla="*/ 109643 h 133350"/>
              <a:gd name="T28" fmla="*/ 44820 w 53975"/>
              <a:gd name="T29" fmla="*/ 111618 h 133350"/>
              <a:gd name="T30" fmla="*/ 42877 w 53975"/>
              <a:gd name="T31" fmla="*/ 112935 h 133350"/>
              <a:gd name="T32" fmla="*/ 23531 w 53975"/>
              <a:gd name="T33" fmla="*/ 122320 h 133350"/>
              <a:gd name="T34" fmla="*/ 12748 w 53975"/>
              <a:gd name="T35" fmla="*/ 129643 h 133350"/>
              <a:gd name="T36" fmla="*/ 0 w 53975"/>
              <a:gd name="T37" fmla="*/ 133349 h 133350"/>
              <a:gd name="T38" fmla="*/ 0 w 53975"/>
              <a:gd name="T39" fmla="*/ 0 h 133350"/>
              <a:gd name="T40" fmla="*/ 53975 w 53975"/>
              <a:gd name="T41" fmla="*/ 133350 h 133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T38" t="T39" r="T40" b="T41"/>
            <a:pathLst>
              <a:path w="53975" h="133350">
                <a:moveTo>
                  <a:pt x="26992" y="0"/>
                </a:moveTo>
                <a:lnTo>
                  <a:pt x="26992" y="0"/>
                </a:lnTo>
                <a:lnTo>
                  <a:pt x="34739" y="7655"/>
                </a:lnTo>
                <a:lnTo>
                  <a:pt x="36742" y="15744"/>
                </a:lnTo>
                <a:lnTo>
                  <a:pt x="42100" y="23982"/>
                </a:lnTo>
                <a:lnTo>
                  <a:pt x="44417" y="35614"/>
                </a:lnTo>
                <a:lnTo>
                  <a:pt x="44607" y="38560"/>
                </a:lnTo>
                <a:lnTo>
                  <a:pt x="47484" y="44466"/>
                </a:lnTo>
                <a:lnTo>
                  <a:pt x="51095" y="50384"/>
                </a:lnTo>
                <a:lnTo>
                  <a:pt x="53413" y="62231"/>
                </a:lnTo>
                <a:lnTo>
                  <a:pt x="53974" y="91863"/>
                </a:lnTo>
                <a:lnTo>
                  <a:pt x="51315" y="97790"/>
                </a:lnTo>
                <a:lnTo>
                  <a:pt x="47800" y="103716"/>
                </a:lnTo>
                <a:lnTo>
                  <a:pt x="46237" y="109643"/>
                </a:lnTo>
                <a:lnTo>
                  <a:pt x="44820" y="111618"/>
                </a:lnTo>
                <a:lnTo>
                  <a:pt x="42877" y="112935"/>
                </a:lnTo>
                <a:lnTo>
                  <a:pt x="23531" y="122320"/>
                </a:lnTo>
                <a:lnTo>
                  <a:pt x="12748" y="129643"/>
                </a:lnTo>
                <a:lnTo>
                  <a:pt x="0" y="133349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SMARTInkShape-1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175376" y="2736851"/>
            <a:ext cx="7937" cy="4763"/>
          </a:xfrm>
          <a:custGeom>
            <a:avLst/>
            <a:gdLst>
              <a:gd name="T0" fmla="*/ 7936 w 7937"/>
              <a:gd name="T1" fmla="*/ 4762 h 4763"/>
              <a:gd name="T2" fmla="*/ 7936 w 7937"/>
              <a:gd name="T3" fmla="*/ 4762 h 4763"/>
              <a:gd name="T4" fmla="*/ 0 w 7937"/>
              <a:gd name="T5" fmla="*/ 4762 h 4763"/>
              <a:gd name="T6" fmla="*/ 7936 w 7937"/>
              <a:gd name="T7" fmla="*/ 4762 h 4763"/>
              <a:gd name="T8" fmla="*/ 7936 w 7937"/>
              <a:gd name="T9" fmla="*/ 4 h 4763"/>
              <a:gd name="T10" fmla="*/ 7936 w 7937"/>
              <a:gd name="T11" fmla="*/ 4741 h 4763"/>
              <a:gd name="T12" fmla="*/ 7936 w 7937"/>
              <a:gd name="T13" fmla="*/ 0 h 4763"/>
              <a:gd name="T14" fmla="*/ 7936 w 7937"/>
              <a:gd name="T15" fmla="*/ 4762 h 4763"/>
              <a:gd name="T16" fmla="*/ 7936 w 7937"/>
              <a:gd name="T17" fmla="*/ 4 h 4763"/>
              <a:gd name="T18" fmla="*/ 0 w 7937"/>
              <a:gd name="T19" fmla="*/ 0 h 4763"/>
              <a:gd name="T20" fmla="*/ 7937 w 7937"/>
              <a:gd name="T21" fmla="*/ 4763 h 4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7937" h="4763">
                <a:moveTo>
                  <a:pt x="7936" y="4762"/>
                </a:moveTo>
                <a:lnTo>
                  <a:pt x="7936" y="4762"/>
                </a:lnTo>
                <a:lnTo>
                  <a:pt x="0" y="4762"/>
                </a:lnTo>
                <a:lnTo>
                  <a:pt x="7936" y="4762"/>
                </a:lnTo>
                <a:lnTo>
                  <a:pt x="7936" y="4"/>
                </a:lnTo>
                <a:lnTo>
                  <a:pt x="7936" y="4741"/>
                </a:lnTo>
                <a:lnTo>
                  <a:pt x="7936" y="0"/>
                </a:lnTo>
                <a:lnTo>
                  <a:pt x="7936" y="4762"/>
                </a:lnTo>
                <a:lnTo>
                  <a:pt x="7936" y="4"/>
                </a:ln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60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420</Words>
  <Application>Microsoft Office PowerPoint</Application>
  <PresentationFormat>Custom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Comic Sans MS</vt:lpstr>
      <vt:lpstr>Consolas</vt:lpstr>
      <vt:lpstr>Corbel</vt:lpstr>
      <vt:lpstr>Times New Roman</vt:lpstr>
      <vt:lpstr>Chalkboard 16x9</vt:lpstr>
      <vt:lpstr>RESPECTING MY EDUCATION</vt:lpstr>
      <vt:lpstr>What does it mean to respect your education?</vt:lpstr>
      <vt:lpstr>THINK, PAIR, SHARE:   What is this saying?</vt:lpstr>
      <vt:lpstr>It’s not that students don’t have the ability to succeed.  The problem is they have not acquired the tools necessary to learn.</vt:lpstr>
      <vt:lpstr>RESPECT</vt:lpstr>
      <vt:lpstr>If you know what makes some people achievers and others not, what goals should you set for yourself?</vt:lpstr>
      <vt:lpstr>Pushing yourself to learn as much as you can and to adopt the habits of high achievers will require Commitment and Dedication.</vt:lpstr>
      <vt:lpstr>TOAST for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 the rest of your binder sections…</vt:lpstr>
      <vt:lpstr>SPEAKING and LISTENING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2015-08-27T17:50:29Z</dcterms:created>
  <dcterms:modified xsi:type="dcterms:W3CDTF">2016-08-28T22:57:10Z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