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1" r:id="rId5"/>
    <p:sldId id="263" r:id="rId6"/>
    <p:sldId id="265" r:id="rId7"/>
    <p:sldId id="267" r:id="rId8"/>
    <p:sldId id="268" r:id="rId9"/>
    <p:sldId id="259" r:id="rId10"/>
    <p:sldId id="260" r:id="rId11"/>
    <p:sldId id="262" r:id="rId12"/>
    <p:sldId id="264" r:id="rId13"/>
    <p:sldId id="266" r:id="rId14"/>
    <p:sldId id="270"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51" autoAdjust="0"/>
  </p:normalViewPr>
  <p:slideViewPr>
    <p:cSldViewPr>
      <p:cViewPr varScale="1">
        <p:scale>
          <a:sx n="58" d="100"/>
          <a:sy n="58" d="100"/>
        </p:scale>
        <p:origin x="17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1387200-9365-4916-8BF9-48A5152E7A86}" type="datetimeFigureOut">
              <a:rPr lang="en-US"/>
              <a:pPr>
                <a:defRPr/>
              </a:pPr>
              <a:t>3/6/2016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ADCCC95-5E12-470E-AD60-5ABF46124FE2}" type="slidenum">
              <a:rPr lang="en-US"/>
              <a:pPr>
                <a:defRPr/>
              </a:pPr>
              <a:t>‹#›</a:t>
            </a:fld>
            <a:endParaRPr lang="en-US"/>
          </a:p>
        </p:txBody>
      </p:sp>
    </p:spTree>
    <p:extLst>
      <p:ext uri="{BB962C8B-B14F-4D97-AF65-F5344CB8AC3E}">
        <p14:creationId xmlns:p14="http://schemas.microsoft.com/office/powerpoint/2010/main" val="13102913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9213F4-AD13-4B4C-9E0E-F63A2AB6B9B9}"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DF51A3C-85C2-4BB5-BEFC-EF70AD89EE02}" type="slidenum">
              <a:rPr lang="en-US"/>
              <a:pPr fontAlgn="base">
                <a:spcBef>
                  <a:spcPct val="0"/>
                </a:spcBef>
                <a:spcAft>
                  <a:spcPct val="0"/>
                </a:spcAft>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D82A51A-71A5-43F7-9AE9-D81D77DBBDFE}" type="slidenum">
              <a:rPr lang="en-US" sz="1200">
                <a:latin typeface="Calibri" pitchFamily="34" charset="0"/>
              </a:rPr>
              <a:pPr algn="r"/>
              <a:t>11</a:t>
            </a:fld>
            <a:endParaRPr lang="en-US" sz="120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115E495-DA3B-49C5-B91E-7914ED6A675D}" type="slidenum">
              <a:rPr lang="en-US" sz="1200">
                <a:latin typeface="Calibri" pitchFamily="34" charset="0"/>
              </a:rPr>
              <a:pPr algn="r"/>
              <a:t>12</a:t>
            </a:fld>
            <a:endParaRPr lang="en-US" sz="120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3293F4A-8DA9-4C06-9CF8-1967F2324940}" type="slidenum">
              <a:rPr lang="en-US" sz="1200">
                <a:latin typeface="Calibri" pitchFamily="34" charset="0"/>
              </a:rPr>
              <a:pPr algn="r"/>
              <a:t>13</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0B0AF5C-6AF2-46EE-B181-92D7DCFDB2A8}" type="slidenum">
              <a:rPr lang="en-US" sz="1200">
                <a:latin typeface="Calibri" pitchFamily="34" charset="0"/>
              </a:rPr>
              <a:pPr algn="r"/>
              <a:t>14</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A950F06-A4D5-4354-8430-3DF7870B925F}" type="slidenum">
              <a:rPr lang="en-US" sz="1200">
                <a:latin typeface="Calibri" pitchFamily="34" charset="0"/>
              </a:rPr>
              <a:pPr algn="r"/>
              <a:t>15</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home slide. Choose a category.</a:t>
            </a:r>
            <a:r>
              <a:rPr lang="en-US" baseline="0" dirty="0" smtClean="0"/>
              <a:t> Two descriptions will come up. One description is from Poe’s life and one is from one of Poe’s stories. Have students choose which description comes from his life and click the button underneath. Another slide will come up that tells them if they are right or not. If they are wrong, a description of the story will come up. On the “answer” slides there will be a “page” button on the bottom right that will take you back to the home slide again. If you have time, you can go  back through the </a:t>
            </a:r>
            <a:r>
              <a:rPr lang="en-US" baseline="0" dirty="0" err="1" smtClean="0"/>
              <a:t>ppt</a:t>
            </a:r>
            <a:r>
              <a:rPr lang="en-US" baseline="0" dirty="0" smtClean="0"/>
              <a:t> again and choose the “wrong” answers to see the descriptions of the stories to peak student interest in possibly reading them. Definitely go through it yourself first so that you know how it works!! </a:t>
            </a: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7F0D8F-7ADA-43E6-B2B3-C18B0E24CB28}"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75C3BCA-2353-4ECA-8E96-8E5292B43C89}"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8F35D8-4E73-4871-BE00-6B071310931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13C7B7E-F5F6-4177-ADF2-F22E02725796}"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E8AF142-56EC-4BE2-A47E-355FFB029A77}" type="slidenum">
              <a:rPr lang="en-US" sz="1200">
                <a:latin typeface="Calibri" pitchFamily="34" charset="0"/>
              </a:rPr>
              <a:pPr algn="r"/>
              <a:t>6</a:t>
            </a:fld>
            <a:endParaRPr lang="en-US" sz="120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DD8D7A2-161E-48E3-952C-51D01683B882}" type="slidenum">
              <a:rPr lang="en-US" sz="1200">
                <a:latin typeface="Calibri" pitchFamily="34" charset="0"/>
              </a:rPr>
              <a:pPr algn="r"/>
              <a:t>7</a:t>
            </a:fld>
            <a:endParaRPr lang="en-US"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722BBDC-9399-40B1-B13D-C40D0E4FEBCA}" type="slidenum">
              <a:rPr lang="en-US" sz="1200">
                <a:latin typeface="Calibri" pitchFamily="34" charset="0"/>
              </a:rPr>
              <a:pPr algn="r"/>
              <a:t>8</a:t>
            </a:fld>
            <a:endParaRPr lang="en-US" sz="120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77CC23F-B8F7-4ED9-9DE7-D7C615D94B34}" type="slidenum">
              <a:rPr lang="en-US"/>
              <a:pPr fontAlgn="base">
                <a:spcBef>
                  <a:spcPct val="0"/>
                </a:spcBef>
                <a:spcAft>
                  <a:spcPct val="0"/>
                </a:spcAft>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DC390BA-CEEC-4C9A-B154-1277783D3CFE}" type="datetimeFigureOut">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0069AA-C329-445B-AC4C-861AB4A7317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640651E-A600-4524-8BBA-5E6001F56077}" type="datetimeFigureOut">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8D3BC-4F92-4E09-94E3-E7C88551C58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AB6016-154C-40B3-9F2B-5F09BB85036A}" type="datetimeFigureOut">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2BF2FE-BDCA-400F-9A9D-4143766429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FCC535-0716-45E5-A2BD-9EE066804423}" type="datetimeFigureOut">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F841C7-F6F3-4600-BC41-B60C4760D2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C51F5F-FCBB-44D4-B368-E0FB201AC9A4}" type="datetimeFigureOut">
              <a:rPr lang="en-US"/>
              <a:pPr>
                <a:defRPr/>
              </a:pPr>
              <a:t>3/6/2016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0FAAD8-9137-452E-AB9D-06A6F6FDD9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7318ECB-D3CE-4BF3-9016-98B61E3C16C0}" type="datetimeFigureOut">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54DD46-B09D-42B0-BE91-FA2A7EABC8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8466674-87EF-4C5E-8038-9A24F90FEC18}" type="datetimeFigureOut">
              <a:rPr lang="en-US"/>
              <a:pPr>
                <a:defRPr/>
              </a:pPr>
              <a:t>3/6/2016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14DFE8-1B31-4A55-889B-7D4AB8429F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13D37D7-0164-4038-930F-76572D2530B8}" type="datetimeFigureOut">
              <a:rPr lang="en-US"/>
              <a:pPr>
                <a:defRPr/>
              </a:pPr>
              <a:t>3/6/2016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8C9B69-8830-4C97-9DE1-77F240D1AB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7F3CA2-BD0C-4D0B-829F-D0718C0B1F6C}" type="datetimeFigureOut">
              <a:rPr lang="en-US"/>
              <a:pPr>
                <a:defRPr/>
              </a:pPr>
              <a:t>3/6/2016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53EC2D5-A5F8-499E-82F8-FF013DF55DE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D282365-3F62-4FF1-A03A-591C3FF8287E}" type="datetimeFigureOut">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CE5F0E4-4BFB-484C-AE5D-0D9071E2B1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439344-15B7-429C-A2C6-693FB7B8941A}" type="datetimeFigureOut">
              <a:rPr lang="en-US"/>
              <a:pPr>
                <a:defRPr/>
              </a:pPr>
              <a:t>3/6/2016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337053-18C4-45EB-86E8-68465F02EC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AB6DB6A-ED3F-4EAB-836C-5A8B4A412630}" type="datetimeFigureOut">
              <a:rPr lang="en-US"/>
              <a:pPr>
                <a:defRPr/>
              </a:pPr>
              <a:t>3/6/2016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D2633E-7241-4C5D-A581-9063E3BDE3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Showcard Gothic" pitchFamily="82" charset="0"/>
          <a:ea typeface="+mj-ea"/>
          <a:cs typeface="+mj-cs"/>
        </a:defRPr>
      </a:lvl1pPr>
      <a:lvl2pPr algn="ctr" rtl="0" fontAlgn="base">
        <a:spcBef>
          <a:spcPct val="0"/>
        </a:spcBef>
        <a:spcAft>
          <a:spcPct val="0"/>
        </a:spcAft>
        <a:defRPr sz="4400">
          <a:solidFill>
            <a:schemeClr val="tx1"/>
          </a:solidFill>
          <a:latin typeface="Showcard Gothic" pitchFamily="82" charset="0"/>
        </a:defRPr>
      </a:lvl2pPr>
      <a:lvl3pPr algn="ctr" rtl="0" fontAlgn="base">
        <a:spcBef>
          <a:spcPct val="0"/>
        </a:spcBef>
        <a:spcAft>
          <a:spcPct val="0"/>
        </a:spcAft>
        <a:defRPr sz="4400">
          <a:solidFill>
            <a:schemeClr val="tx1"/>
          </a:solidFill>
          <a:latin typeface="Showcard Gothic" pitchFamily="82" charset="0"/>
        </a:defRPr>
      </a:lvl3pPr>
      <a:lvl4pPr algn="ctr" rtl="0" fontAlgn="base">
        <a:spcBef>
          <a:spcPct val="0"/>
        </a:spcBef>
        <a:spcAft>
          <a:spcPct val="0"/>
        </a:spcAft>
        <a:defRPr sz="4400">
          <a:solidFill>
            <a:schemeClr val="tx1"/>
          </a:solidFill>
          <a:latin typeface="Showcard Gothic" pitchFamily="82" charset="0"/>
        </a:defRPr>
      </a:lvl4pPr>
      <a:lvl5pPr algn="ctr" rtl="0" fontAlgn="base">
        <a:spcBef>
          <a:spcPct val="0"/>
        </a:spcBef>
        <a:spcAft>
          <a:spcPct val="0"/>
        </a:spcAft>
        <a:defRPr sz="4400">
          <a:solidFill>
            <a:schemeClr val="tx1"/>
          </a:solidFill>
          <a:latin typeface="Showcard Gothic" pitchFamily="82" charset="0"/>
        </a:defRPr>
      </a:lvl5pPr>
      <a:lvl6pPr marL="457200" algn="ctr" rtl="0" fontAlgn="base">
        <a:spcBef>
          <a:spcPct val="0"/>
        </a:spcBef>
        <a:spcAft>
          <a:spcPct val="0"/>
        </a:spcAft>
        <a:defRPr sz="4400">
          <a:solidFill>
            <a:schemeClr val="tx1"/>
          </a:solidFill>
          <a:latin typeface="Showcard Gothic" pitchFamily="82" charset="0"/>
        </a:defRPr>
      </a:lvl6pPr>
      <a:lvl7pPr marL="914400" algn="ctr" rtl="0" fontAlgn="base">
        <a:spcBef>
          <a:spcPct val="0"/>
        </a:spcBef>
        <a:spcAft>
          <a:spcPct val="0"/>
        </a:spcAft>
        <a:defRPr sz="4400">
          <a:solidFill>
            <a:schemeClr val="tx1"/>
          </a:solidFill>
          <a:latin typeface="Showcard Gothic" pitchFamily="82" charset="0"/>
        </a:defRPr>
      </a:lvl7pPr>
      <a:lvl8pPr marL="1371600" algn="ctr" rtl="0" fontAlgn="base">
        <a:spcBef>
          <a:spcPct val="0"/>
        </a:spcBef>
        <a:spcAft>
          <a:spcPct val="0"/>
        </a:spcAft>
        <a:defRPr sz="4400">
          <a:solidFill>
            <a:schemeClr val="tx1"/>
          </a:solidFill>
          <a:latin typeface="Showcard Gothic" pitchFamily="82" charset="0"/>
        </a:defRPr>
      </a:lvl8pPr>
      <a:lvl9pPr marL="1828800" algn="ctr" rtl="0" fontAlgn="base">
        <a:spcBef>
          <a:spcPct val="0"/>
        </a:spcBef>
        <a:spcAft>
          <a:spcPct val="0"/>
        </a:spcAft>
        <a:defRPr sz="4400">
          <a:solidFill>
            <a:schemeClr val="tx1"/>
          </a:solidFill>
          <a:latin typeface="Showcard Gothic" pitchFamily="82"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3.jpeg"/><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slide" Target="slide11.xml"/></Relationships>
</file>

<file path=ppt/slides/_rels/slide5.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slide" Target="slide12.xml"/></Relationships>
</file>

<file path=ppt/slides/_rels/slide6.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slide" Target="slide1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381000"/>
            <a:ext cx="7772400" cy="5181600"/>
          </a:xfrm>
        </p:spPr>
        <p:txBody>
          <a:bodyPr/>
          <a:lstStyle/>
          <a:p>
            <a:pPr algn="l"/>
            <a:r>
              <a:rPr lang="en-US" sz="6600" dirty="0" smtClean="0"/>
              <a:t>Edgar</a:t>
            </a:r>
            <a:br>
              <a:rPr lang="en-US" sz="6600" dirty="0" smtClean="0"/>
            </a:br>
            <a:r>
              <a:rPr lang="en-US" sz="6600" dirty="0" smtClean="0"/>
              <a:t>Allan</a:t>
            </a:r>
            <a:br>
              <a:rPr lang="en-US" sz="6600" dirty="0" smtClean="0"/>
            </a:br>
            <a:r>
              <a:rPr lang="en-US" sz="6600" dirty="0" smtClean="0"/>
              <a:t>Poe:</a:t>
            </a:r>
            <a:br>
              <a:rPr lang="en-US" sz="6600" dirty="0" smtClean="0"/>
            </a:br>
            <a:r>
              <a:rPr lang="en-US" sz="6600" dirty="0" smtClean="0">
                <a:solidFill>
                  <a:srgbClr val="FF0000"/>
                </a:solidFill>
              </a:rPr>
              <a:t>Fact or </a:t>
            </a:r>
            <a:br>
              <a:rPr lang="en-US" sz="6600" dirty="0" smtClean="0">
                <a:solidFill>
                  <a:srgbClr val="FF0000"/>
                </a:solidFill>
              </a:rPr>
            </a:br>
            <a:r>
              <a:rPr lang="en-US" sz="6600" dirty="0" smtClean="0">
                <a:solidFill>
                  <a:srgbClr val="FF0000"/>
                </a:solidFill>
              </a:rPr>
              <a:t>Fiction?</a:t>
            </a:r>
          </a:p>
        </p:txBody>
      </p:sp>
      <p:pic>
        <p:nvPicPr>
          <p:cNvPr id="3074" name="Picture 2" descr="http://www.mentalfloss.com/wp-content/uploads/2007/12/poe.jpg"/>
          <p:cNvPicPr>
            <a:picLocks noChangeAspect="1" noChangeArrowheads="1"/>
          </p:cNvPicPr>
          <p:nvPr/>
        </p:nvPicPr>
        <p:blipFill>
          <a:blip r:embed="rId3"/>
          <a:srcRect/>
          <a:stretch>
            <a:fillRect/>
          </a:stretch>
        </p:blipFill>
        <p:spPr bwMode="auto">
          <a:xfrm>
            <a:off x="5105400" y="2590800"/>
            <a:ext cx="3305175" cy="3810000"/>
          </a:xfrm>
          <a:prstGeom prst="rect">
            <a:avLst/>
          </a:prstGeom>
          <a:noFill/>
          <a:effectLst>
            <a:outerShdw blurRad="215900" dist="88900" dir="10800000" sx="114000" sy="114000" algn="r" rotWithShape="0">
              <a:prstClr val="black">
                <a:alpha val="40000"/>
              </a:prst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WRONG!</a:t>
            </a:r>
          </a:p>
        </p:txBody>
      </p:sp>
      <p:sp>
        <p:nvSpPr>
          <p:cNvPr id="24578" name="Content Placeholder 2"/>
          <p:cNvSpPr>
            <a:spLocks noGrp="1"/>
          </p:cNvSpPr>
          <p:nvPr>
            <p:ph sz="half" idx="1"/>
          </p:nvPr>
        </p:nvSpPr>
        <p:spPr>
          <a:solidFill>
            <a:schemeClr val="tx1"/>
          </a:solidFill>
        </p:spPr>
        <p:txBody>
          <a:bodyPr/>
          <a:lstStyle/>
          <a:p>
            <a:pPr>
              <a:buFont typeface="Arial" charset="0"/>
              <a:buNone/>
            </a:pPr>
            <a:r>
              <a:rPr lang="en-US" smtClean="0">
                <a:solidFill>
                  <a:schemeClr val="bg1"/>
                </a:solidFill>
              </a:rPr>
              <a:t>	In Edgar Allan Poe’s, “A Descent Into the Maelstrom”, a man listens to the story of an old Norwegian fisherman who tells him of the horrifying experience that turned his hair white in one day. </a:t>
            </a:r>
          </a:p>
        </p:txBody>
      </p:sp>
      <p:sp>
        <p:nvSpPr>
          <p:cNvPr id="24579" name="Content Placeholder 3"/>
          <p:cNvSpPr>
            <a:spLocks noGrp="1"/>
          </p:cNvSpPr>
          <p:nvPr>
            <p:ph sz="half" idx="2"/>
          </p:nvPr>
        </p:nvSpPr>
        <p:spPr/>
        <p:txBody>
          <a:bodyPr/>
          <a:lstStyle/>
          <a:p>
            <a:endParaRPr lang="en-US" smtClean="0"/>
          </a:p>
        </p:txBody>
      </p:sp>
      <p:pic>
        <p:nvPicPr>
          <p:cNvPr id="24580" name="Picture 2" descr="http://linuz.sns.it/~fvenez/galleries/poe-maelstrom.jpg"/>
          <p:cNvPicPr>
            <a:picLocks noChangeAspect="1" noChangeArrowheads="1"/>
          </p:cNvPicPr>
          <p:nvPr/>
        </p:nvPicPr>
        <p:blipFill>
          <a:blip r:embed="rId3"/>
          <a:srcRect/>
          <a:stretch>
            <a:fillRect/>
          </a:stretch>
        </p:blipFill>
        <p:spPr bwMode="auto">
          <a:xfrm>
            <a:off x="4876800" y="1524000"/>
            <a:ext cx="3733800" cy="4800600"/>
          </a:xfrm>
          <a:prstGeom prst="rect">
            <a:avLst/>
          </a:prstGeom>
          <a:noFill/>
          <a:ln w="9525">
            <a:noFill/>
            <a:miter lim="800000"/>
            <a:headEnd/>
            <a:tailEnd/>
          </a:ln>
        </p:spPr>
      </p:pic>
      <p:sp>
        <p:nvSpPr>
          <p:cNvPr id="24582" name="AutoShape 6">
            <a:hlinkClick r:id="rId4" action="ppaction://hlinksldjump" highlightClick="1"/>
          </p:cNvPr>
          <p:cNvSpPr>
            <a:spLocks noChangeArrowheads="1"/>
          </p:cNvSpPr>
          <p:nvPr/>
        </p:nvSpPr>
        <p:spPr bwMode="auto">
          <a:xfrm>
            <a:off x="84582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r>
              <a:rPr lang="en-US" smtClean="0"/>
              <a:t>WRONG!</a:t>
            </a:r>
          </a:p>
        </p:txBody>
      </p:sp>
      <p:sp>
        <p:nvSpPr>
          <p:cNvPr id="26627"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Murders in the Rue Morgue”, two women are brutally murdered in a room where no one could have entered or exited. In “Angel of the Odd”, the main character is a drunk who meets a strange character. </a:t>
            </a:r>
          </a:p>
        </p:txBody>
      </p:sp>
      <p:sp>
        <p:nvSpPr>
          <p:cNvPr id="26628"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26631" name="Picture 7" descr="hauntedhouse2"/>
          <p:cNvPicPr>
            <a:picLocks noChangeAspect="1" noChangeArrowheads="1"/>
          </p:cNvPicPr>
          <p:nvPr/>
        </p:nvPicPr>
        <p:blipFill>
          <a:blip r:embed="rId3"/>
          <a:srcRect/>
          <a:stretch>
            <a:fillRect/>
          </a:stretch>
        </p:blipFill>
        <p:spPr bwMode="auto">
          <a:xfrm>
            <a:off x="4800600" y="1752600"/>
            <a:ext cx="3810000" cy="4419600"/>
          </a:xfrm>
          <a:prstGeom prst="rect">
            <a:avLst/>
          </a:prstGeom>
          <a:noFill/>
        </p:spPr>
      </p:pic>
      <p:sp>
        <p:nvSpPr>
          <p:cNvPr id="26632" name="AutoShape 8">
            <a:hlinkClick r:id="rId4" action="ppaction://hlinksldjump" highlightClick="1"/>
          </p:cNvPr>
          <p:cNvSpPr>
            <a:spLocks noChangeArrowheads="1"/>
          </p:cNvSpPr>
          <p:nvPr/>
        </p:nvSpPr>
        <p:spPr bwMode="auto">
          <a:xfrm>
            <a:off x="82296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r>
              <a:rPr lang="en-US" smtClean="0"/>
              <a:t>WRONG!</a:t>
            </a:r>
          </a:p>
        </p:txBody>
      </p:sp>
      <p:sp>
        <p:nvSpPr>
          <p:cNvPr id="30723"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Purloined Letter”, C. Auguste Dupin, Poe’s famous character detective, solves a crime in which he easily recovers a stolen document CSI style. </a:t>
            </a:r>
          </a:p>
        </p:txBody>
      </p:sp>
      <p:sp>
        <p:nvSpPr>
          <p:cNvPr id="30724"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30727" name="Picture 7" descr="old-letter-paper-thumb1127908"/>
          <p:cNvPicPr>
            <a:picLocks noChangeAspect="1" noChangeArrowheads="1"/>
          </p:cNvPicPr>
          <p:nvPr/>
        </p:nvPicPr>
        <p:blipFill>
          <a:blip r:embed="rId3"/>
          <a:srcRect/>
          <a:stretch>
            <a:fillRect/>
          </a:stretch>
        </p:blipFill>
        <p:spPr bwMode="auto">
          <a:xfrm>
            <a:off x="5029200" y="1676400"/>
            <a:ext cx="3276600" cy="4267200"/>
          </a:xfrm>
          <a:prstGeom prst="rect">
            <a:avLst/>
          </a:prstGeom>
          <a:noFill/>
        </p:spPr>
      </p:pic>
      <p:sp>
        <p:nvSpPr>
          <p:cNvPr id="30728" name="AutoShape 8">
            <a:hlinkClick r:id="rId4" action="ppaction://hlinksldjump" highlightClick="1"/>
          </p:cNvPr>
          <p:cNvSpPr>
            <a:spLocks noChangeArrowheads="1"/>
          </p:cNvSpPr>
          <p:nvPr/>
        </p:nvSpPr>
        <p:spPr bwMode="auto">
          <a:xfrm>
            <a:off x="8305800" y="62484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idx="4294967295"/>
          </p:nvPr>
        </p:nvSpPr>
        <p:spPr/>
        <p:txBody>
          <a:bodyPr/>
          <a:lstStyle/>
          <a:p>
            <a:r>
              <a:rPr lang="en-US" smtClean="0"/>
              <a:t>WRONG!</a:t>
            </a:r>
          </a:p>
        </p:txBody>
      </p:sp>
      <p:sp>
        <p:nvSpPr>
          <p:cNvPr id="34819"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Pit and the Pendulum”, the main character tried to survive a torture chamber during the Spanish Inquisition.</a:t>
            </a:r>
          </a:p>
        </p:txBody>
      </p:sp>
      <p:sp>
        <p:nvSpPr>
          <p:cNvPr id="34820"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34823" name="Picture 7" descr="pit-&amp;-pendulum"/>
          <p:cNvPicPr>
            <a:picLocks noChangeAspect="1" noChangeArrowheads="1"/>
          </p:cNvPicPr>
          <p:nvPr/>
        </p:nvPicPr>
        <p:blipFill>
          <a:blip r:embed="rId3"/>
          <a:srcRect/>
          <a:stretch>
            <a:fillRect/>
          </a:stretch>
        </p:blipFill>
        <p:spPr bwMode="auto">
          <a:xfrm>
            <a:off x="4953000" y="1600200"/>
            <a:ext cx="3714750" cy="4362450"/>
          </a:xfrm>
          <a:prstGeom prst="rect">
            <a:avLst/>
          </a:prstGeom>
          <a:noFill/>
        </p:spPr>
      </p:pic>
      <p:sp>
        <p:nvSpPr>
          <p:cNvPr id="34824" name="AutoShape 8">
            <a:hlinkClick r:id="rId4" action="ppaction://hlinksldjump" highlightClick="1"/>
          </p:cNvPr>
          <p:cNvSpPr>
            <a:spLocks noChangeArrowheads="1"/>
          </p:cNvSpPr>
          <p:nvPr/>
        </p:nvSpPr>
        <p:spPr bwMode="auto">
          <a:xfrm>
            <a:off x="81534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idx="4294967295"/>
          </p:nvPr>
        </p:nvSpPr>
        <p:spPr/>
        <p:txBody>
          <a:bodyPr/>
          <a:lstStyle/>
          <a:p>
            <a:r>
              <a:rPr lang="en-US" smtClean="0"/>
              <a:t>WRONG!</a:t>
            </a:r>
          </a:p>
        </p:txBody>
      </p:sp>
      <p:sp>
        <p:nvSpPr>
          <p:cNvPr id="43011"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Black Cat,” the drunk main character kills his cat and then believes it has come back to haunt him. </a:t>
            </a:r>
          </a:p>
        </p:txBody>
      </p:sp>
      <p:sp>
        <p:nvSpPr>
          <p:cNvPr id="43012"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43015" name="Picture 7" descr="4e9b6cc17b13e82ed64481754166a381_large"/>
          <p:cNvPicPr>
            <a:picLocks noChangeAspect="1" noChangeArrowheads="1"/>
          </p:cNvPicPr>
          <p:nvPr/>
        </p:nvPicPr>
        <p:blipFill>
          <a:blip r:embed="rId3"/>
          <a:srcRect/>
          <a:stretch>
            <a:fillRect/>
          </a:stretch>
        </p:blipFill>
        <p:spPr bwMode="auto">
          <a:xfrm>
            <a:off x="4648200" y="1752600"/>
            <a:ext cx="4114800" cy="4114800"/>
          </a:xfrm>
          <a:prstGeom prst="rect">
            <a:avLst/>
          </a:prstGeom>
          <a:noFill/>
        </p:spPr>
      </p:pic>
      <p:sp>
        <p:nvSpPr>
          <p:cNvPr id="43016" name="AutoShape 8">
            <a:hlinkClick r:id="rId4" action="ppaction://hlinksldjump" highlightClick="1"/>
          </p:cNvPr>
          <p:cNvSpPr>
            <a:spLocks noChangeArrowheads="1"/>
          </p:cNvSpPr>
          <p:nvPr/>
        </p:nvSpPr>
        <p:spPr bwMode="auto">
          <a:xfrm>
            <a:off x="83058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r>
              <a:rPr lang="en-US" smtClean="0"/>
              <a:t>WRONG!</a:t>
            </a:r>
          </a:p>
        </p:txBody>
      </p:sp>
      <p:sp>
        <p:nvSpPr>
          <p:cNvPr id="40963" name="Content Placeholder 2"/>
          <p:cNvSpPr>
            <a:spLocks noGrp="1"/>
          </p:cNvSpPr>
          <p:nvPr>
            <p:ph sz="half" idx="4294967295"/>
          </p:nvPr>
        </p:nvSpPr>
        <p:spPr>
          <a:xfrm>
            <a:off x="457200" y="1600200"/>
            <a:ext cx="4038600" cy="4525963"/>
          </a:xfrm>
          <a:solidFill>
            <a:schemeClr val="tx1"/>
          </a:solidFill>
        </p:spPr>
        <p:txBody>
          <a:bodyPr/>
          <a:lstStyle/>
          <a:p>
            <a:pPr>
              <a:buFont typeface="Arial" charset="0"/>
              <a:buNone/>
            </a:pPr>
            <a:r>
              <a:rPr lang="en-US" sz="2800" smtClean="0">
                <a:solidFill>
                  <a:schemeClr val="bg1"/>
                </a:solidFill>
              </a:rPr>
              <a:t>	In Edgar Allan Poe’s, “The Facts in the Case of M. Valdemar”, the dying main character asks to be hypnotized before death. Interesting things ensue…</a:t>
            </a:r>
          </a:p>
        </p:txBody>
      </p:sp>
      <p:sp>
        <p:nvSpPr>
          <p:cNvPr id="40964" name="Content Placeholder 3"/>
          <p:cNvSpPr>
            <a:spLocks noGrp="1"/>
          </p:cNvSpPr>
          <p:nvPr>
            <p:ph sz="half" idx="4294967295"/>
          </p:nvPr>
        </p:nvSpPr>
        <p:spPr>
          <a:xfrm>
            <a:off x="4648200" y="1600200"/>
            <a:ext cx="4038600" cy="4525963"/>
          </a:xfrm>
        </p:spPr>
        <p:txBody>
          <a:bodyPr/>
          <a:lstStyle/>
          <a:p>
            <a:endParaRPr lang="en-US" sz="2800" smtClean="0"/>
          </a:p>
        </p:txBody>
      </p:sp>
      <p:pic>
        <p:nvPicPr>
          <p:cNvPr id="40967" name="Picture 7" descr="lrg_hypnotize2"/>
          <p:cNvPicPr>
            <a:picLocks noChangeAspect="1" noChangeArrowheads="1"/>
          </p:cNvPicPr>
          <p:nvPr/>
        </p:nvPicPr>
        <p:blipFill>
          <a:blip r:embed="rId3"/>
          <a:srcRect/>
          <a:stretch>
            <a:fillRect/>
          </a:stretch>
        </p:blipFill>
        <p:spPr bwMode="auto">
          <a:xfrm>
            <a:off x="4572000" y="1981200"/>
            <a:ext cx="4343400" cy="2647950"/>
          </a:xfrm>
          <a:prstGeom prst="rect">
            <a:avLst/>
          </a:prstGeom>
          <a:noFill/>
        </p:spPr>
      </p:pic>
      <p:sp>
        <p:nvSpPr>
          <p:cNvPr id="40968" name="AutoShape 8">
            <a:hlinkClick r:id="rId4" action="ppaction://hlinksldjump" highlightClick="1"/>
          </p:cNvPr>
          <p:cNvSpPr>
            <a:spLocks noChangeArrowheads="1"/>
          </p:cNvSpPr>
          <p:nvPr/>
        </p:nvSpPr>
        <p:spPr bwMode="auto">
          <a:xfrm>
            <a:off x="8305800" y="60960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http://smileyarts.files.wordpress.com/2006/08/halling_portrait.jpg"/>
          <p:cNvPicPr>
            <a:picLocks noChangeAspect="1" noChangeArrowheads="1"/>
          </p:cNvPicPr>
          <p:nvPr/>
        </p:nvPicPr>
        <p:blipFill>
          <a:blip r:embed="rId3"/>
          <a:srcRect/>
          <a:stretch>
            <a:fillRect/>
          </a:stretch>
        </p:blipFill>
        <p:spPr bwMode="auto">
          <a:xfrm>
            <a:off x="3352800" y="1828800"/>
            <a:ext cx="2819400" cy="3962400"/>
          </a:xfrm>
          <a:prstGeom prst="rect">
            <a:avLst/>
          </a:prstGeom>
          <a:noFill/>
          <a:ln w="9525">
            <a:noFill/>
            <a:miter lim="800000"/>
            <a:headEnd/>
            <a:tailEnd/>
          </a:ln>
        </p:spPr>
      </p:pic>
      <p:sp>
        <p:nvSpPr>
          <p:cNvPr id="6" name="Rectangle 5"/>
          <p:cNvSpPr/>
          <p:nvPr/>
        </p:nvSpPr>
        <p:spPr>
          <a:xfrm>
            <a:off x="457200" y="7620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Childhood</a:t>
            </a:r>
          </a:p>
        </p:txBody>
      </p:sp>
      <p:sp>
        <p:nvSpPr>
          <p:cNvPr id="7" name="Rectangle 6">
            <a:hlinkClick r:id="rId4" action="ppaction://hlinksldjump"/>
          </p:cNvPr>
          <p:cNvSpPr/>
          <p:nvPr/>
        </p:nvSpPr>
        <p:spPr>
          <a:xfrm>
            <a:off x="457200" y="27432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Parents</a:t>
            </a:r>
          </a:p>
        </p:txBody>
      </p:sp>
      <p:sp>
        <p:nvSpPr>
          <p:cNvPr id="8" name="Rectangle 7">
            <a:hlinkClick r:id="rId5" action="ppaction://hlinksldjump"/>
          </p:cNvPr>
          <p:cNvSpPr/>
          <p:nvPr/>
        </p:nvSpPr>
        <p:spPr>
          <a:xfrm>
            <a:off x="1066800" y="5105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College Years</a:t>
            </a:r>
          </a:p>
        </p:txBody>
      </p:sp>
      <p:sp>
        <p:nvSpPr>
          <p:cNvPr id="9" name="Rectangle 8">
            <a:hlinkClick r:id="rId6" action="ppaction://hlinksldjump"/>
          </p:cNvPr>
          <p:cNvSpPr/>
          <p:nvPr/>
        </p:nvSpPr>
        <p:spPr>
          <a:xfrm>
            <a:off x="7162800" y="7620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a:solidFill>
                  <a:srgbClr val="FFFFFF"/>
                </a:solidFill>
              </a:rPr>
              <a:t> Career</a:t>
            </a:r>
          </a:p>
        </p:txBody>
      </p:sp>
      <p:sp>
        <p:nvSpPr>
          <p:cNvPr id="10" name="Rectangle 9">
            <a:hlinkClick r:id="rId7" action="ppaction://hlinksldjump"/>
          </p:cNvPr>
          <p:cNvSpPr/>
          <p:nvPr/>
        </p:nvSpPr>
        <p:spPr>
          <a:xfrm>
            <a:off x="7162800" y="2819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Later Years</a:t>
            </a:r>
          </a:p>
        </p:txBody>
      </p:sp>
      <p:sp>
        <p:nvSpPr>
          <p:cNvPr id="11" name="Rectangle 10">
            <a:hlinkClick r:id="rId8" action="ppaction://hlinksldjump"/>
          </p:cNvPr>
          <p:cNvSpPr/>
          <p:nvPr/>
        </p:nvSpPr>
        <p:spPr>
          <a:xfrm>
            <a:off x="6629400" y="5105400"/>
            <a:ext cx="1600200" cy="1447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Death</a:t>
            </a:r>
          </a:p>
        </p:txBody>
      </p:sp>
      <p:sp>
        <p:nvSpPr>
          <p:cNvPr id="12" name="Title 11"/>
          <p:cNvSpPr>
            <a:spLocks noGrp="1"/>
          </p:cNvSpPr>
          <p:nvPr>
            <p:ph type="title"/>
          </p:nvPr>
        </p:nvSpPr>
        <p:spPr/>
        <p:txBody>
          <a:bodyPr>
            <a:normAutofit/>
          </a:bodyPr>
          <a:lstStyle/>
          <a:p>
            <a:r>
              <a:rPr lang="en-US" sz="3200" smtClean="0"/>
              <a:t> His life or his Stories?</a:t>
            </a:r>
            <a:br>
              <a:rPr lang="en-US" sz="3200" smtClean="0"/>
            </a:br>
            <a:r>
              <a:rPr lang="en-US" sz="3200" smtClean="0"/>
              <a:t>you decide…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Childhood…</a:t>
            </a:r>
          </a:p>
        </p:txBody>
      </p:sp>
      <p:sp>
        <p:nvSpPr>
          <p:cNvPr id="18434" name="Content Placeholder 2"/>
          <p:cNvSpPr>
            <a:spLocks noGrp="1"/>
          </p:cNvSpPr>
          <p:nvPr>
            <p:ph sz="half" idx="1"/>
          </p:nvPr>
        </p:nvSpPr>
        <p:spPr>
          <a:xfrm>
            <a:off x="457200" y="1600200"/>
            <a:ext cx="4038600" cy="2743200"/>
          </a:xfrm>
          <a:solidFill>
            <a:schemeClr val="tx1"/>
          </a:solidFill>
        </p:spPr>
        <p:txBody>
          <a:bodyPr/>
          <a:lstStyle/>
          <a:p>
            <a:pPr>
              <a:buFont typeface="Arial" charset="0"/>
              <a:buNone/>
            </a:pPr>
            <a:r>
              <a:rPr lang="en-US" smtClean="0"/>
              <a:t>    </a:t>
            </a:r>
            <a:r>
              <a:rPr lang="en-US" smtClean="0">
                <a:solidFill>
                  <a:schemeClr val="bg1"/>
                </a:solidFill>
              </a:rPr>
              <a:t>Edgar Allan Poe’s parents were traveling actors in Boston. His father abandoned him when he was around three years old. </a:t>
            </a:r>
            <a:endParaRPr lang="en-US" smtClean="0">
              <a:solidFill>
                <a:schemeClr val="bg1"/>
              </a:solidFill>
              <a:hlinkClick r:id="rId3" action="ppaction://hlinksldjump"/>
            </a:endParaRPr>
          </a:p>
        </p:txBody>
      </p:sp>
      <p:sp>
        <p:nvSpPr>
          <p:cNvPr id="18435" name="Content Placeholder 3"/>
          <p:cNvSpPr>
            <a:spLocks noGrp="1"/>
          </p:cNvSpPr>
          <p:nvPr>
            <p:ph sz="half" idx="2"/>
          </p:nvPr>
        </p:nvSpPr>
        <p:spPr>
          <a:xfrm>
            <a:off x="4648200" y="1600200"/>
            <a:ext cx="4038600" cy="2743200"/>
          </a:xfrm>
          <a:solidFill>
            <a:schemeClr val="bg1"/>
          </a:solidFill>
        </p:spPr>
        <p:txBody>
          <a:bodyPr/>
          <a:lstStyle/>
          <a:p>
            <a:pPr>
              <a:buFont typeface="Arial" charset="0"/>
              <a:buNone/>
            </a:pPr>
            <a:r>
              <a:rPr lang="en-US" dirty="0" smtClean="0"/>
              <a:t>     Edgar Allan Poe was born an orphan and stayed with his Uncle, an old Norwegian fisherman, until he was ten. </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6482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Parents…</a:t>
            </a:r>
          </a:p>
        </p:txBody>
      </p:sp>
      <p:sp>
        <p:nvSpPr>
          <p:cNvPr id="20482" name="Content Placeholder 2"/>
          <p:cNvSpPr>
            <a:spLocks noGrp="1"/>
          </p:cNvSpPr>
          <p:nvPr>
            <p:ph sz="half" idx="1"/>
          </p:nvPr>
        </p:nvSpPr>
        <p:spPr>
          <a:xfrm>
            <a:off x="457200" y="1600200"/>
            <a:ext cx="4038600" cy="2743200"/>
          </a:xfrm>
          <a:solidFill>
            <a:schemeClr val="tx1"/>
          </a:solidFill>
        </p:spPr>
        <p:txBody>
          <a:bodyPr/>
          <a:lstStyle/>
          <a:p>
            <a:pPr>
              <a:buFont typeface="Arial" charset="0"/>
              <a:buNone/>
            </a:pPr>
            <a:r>
              <a:rPr lang="en-US" smtClean="0"/>
              <a:t>    </a:t>
            </a:r>
            <a:r>
              <a:rPr lang="en-US" smtClean="0">
                <a:solidFill>
                  <a:schemeClr val="bg1"/>
                </a:solidFill>
              </a:rPr>
              <a:t>Edgar Allan Poe’s mother died of tuberculosis at the age of 24. His father was an alcoholic.</a:t>
            </a:r>
            <a:endParaRPr lang="en-US" smtClean="0">
              <a:solidFill>
                <a:schemeClr val="bg1"/>
              </a:solidFill>
              <a:hlinkClick r:id="rId3" action="ppaction://hlinksldjump"/>
            </a:endParaRPr>
          </a:p>
        </p:txBody>
      </p:sp>
      <p:sp>
        <p:nvSpPr>
          <p:cNvPr id="20483" name="Content Placeholder 3"/>
          <p:cNvSpPr>
            <a:spLocks noGrp="1"/>
          </p:cNvSpPr>
          <p:nvPr>
            <p:ph sz="half" idx="2"/>
          </p:nvPr>
        </p:nvSpPr>
        <p:spPr>
          <a:xfrm>
            <a:off x="4648200" y="1600200"/>
            <a:ext cx="4038600" cy="2743200"/>
          </a:xfrm>
          <a:solidFill>
            <a:schemeClr val="bg1"/>
          </a:solidFill>
        </p:spPr>
        <p:txBody>
          <a:bodyPr/>
          <a:lstStyle/>
          <a:p>
            <a:pPr>
              <a:buFont typeface="Arial" charset="0"/>
              <a:buNone/>
            </a:pPr>
            <a:r>
              <a:rPr lang="en-US" smtClean="0"/>
              <a:t>     Edgar Allan Poe’s mother was murdered. His father was a drunk who claimed he had hallucinations. </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6482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r>
              <a:rPr lang="en-US" smtClean="0"/>
              <a:t>College Years…</a:t>
            </a:r>
          </a:p>
        </p:txBody>
      </p:sp>
      <p:sp>
        <p:nvSpPr>
          <p:cNvPr id="28675"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solved a crime at the University of Virginia in which he recovered a stolen document of high value.</a:t>
            </a:r>
            <a:endParaRPr lang="en-US" sz="2800" smtClean="0">
              <a:solidFill>
                <a:schemeClr val="bg1"/>
              </a:solidFill>
              <a:hlinkClick r:id="rId3" action="ppaction://hlinksldjump"/>
            </a:endParaRPr>
          </a:p>
        </p:txBody>
      </p:sp>
      <p:sp>
        <p:nvSpPr>
          <p:cNvPr id="28676"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gambled and drank away his money at the University of Virginia and his foster father cut him off from all funding. </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r>
              <a:rPr lang="en-US" smtClean="0"/>
              <a:t>Career…</a:t>
            </a:r>
          </a:p>
        </p:txBody>
      </p:sp>
      <p:sp>
        <p:nvSpPr>
          <p:cNvPr id="32771"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was a detective who traveled to Europe during the Spanish Inquisition.</a:t>
            </a:r>
            <a:endParaRPr lang="en-US" sz="2800" smtClean="0">
              <a:solidFill>
                <a:schemeClr val="bg1"/>
              </a:solidFill>
              <a:hlinkClick r:id="rId3" action="ppaction://hlinksldjump"/>
            </a:endParaRPr>
          </a:p>
        </p:txBody>
      </p:sp>
      <p:sp>
        <p:nvSpPr>
          <p:cNvPr id="32772"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joined the army, was a critic, and married his first cousin when she was thirteen.</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idx="4294967295"/>
          </p:nvPr>
        </p:nvSpPr>
        <p:spPr/>
        <p:txBody>
          <a:bodyPr/>
          <a:lstStyle/>
          <a:p>
            <a:r>
              <a:rPr lang="en-US" smtClean="0"/>
              <a:t>Later Years…</a:t>
            </a:r>
          </a:p>
        </p:txBody>
      </p:sp>
      <p:sp>
        <p:nvSpPr>
          <p:cNvPr id="36867"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Poe’s wife died at the same age and of the same disease as his mother.</a:t>
            </a:r>
            <a:endParaRPr lang="en-US" sz="2800" smtClean="0">
              <a:solidFill>
                <a:schemeClr val="bg1"/>
              </a:solidFill>
              <a:hlinkClick r:id="rId3" action="ppaction://hlinksldjump"/>
            </a:endParaRPr>
          </a:p>
        </p:txBody>
      </p:sp>
      <p:sp>
        <p:nvSpPr>
          <p:cNvPr id="36868"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Poe’s wife was a little nuts, despised cats, and destroyed two of them.</a:t>
            </a:r>
          </a:p>
        </p:txBody>
      </p:sp>
      <p:sp>
        <p:nvSpPr>
          <p:cNvPr id="5" name="Oval 4">
            <a:hlinkClick r:id="rId3"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4"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p:txBody>
          <a:bodyPr/>
          <a:lstStyle/>
          <a:p>
            <a:r>
              <a:rPr lang="en-US" smtClean="0"/>
              <a:t>Death…</a:t>
            </a:r>
          </a:p>
        </p:txBody>
      </p:sp>
      <p:sp>
        <p:nvSpPr>
          <p:cNvPr id="38915" name="Content Placeholder 2"/>
          <p:cNvSpPr>
            <a:spLocks noGrp="1"/>
          </p:cNvSpPr>
          <p:nvPr>
            <p:ph sz="half" idx="4294967295"/>
          </p:nvPr>
        </p:nvSpPr>
        <p:spPr>
          <a:xfrm>
            <a:off x="457200" y="1600200"/>
            <a:ext cx="4038600" cy="2743200"/>
          </a:xfrm>
          <a:solidFill>
            <a:schemeClr val="tx1"/>
          </a:solidFill>
        </p:spPr>
        <p:txBody>
          <a:bodyPr/>
          <a:lstStyle/>
          <a:p>
            <a:pPr>
              <a:buFont typeface="Arial" charset="0"/>
              <a:buNone/>
            </a:pPr>
            <a:r>
              <a:rPr lang="en-US" sz="2800" smtClean="0"/>
              <a:t>    </a:t>
            </a:r>
            <a:r>
              <a:rPr lang="en-US" sz="2800" smtClean="0">
                <a:solidFill>
                  <a:schemeClr val="bg1"/>
                </a:solidFill>
              </a:rPr>
              <a:t>Edgar Allan Poe died of tuberculosis and asked a friend to hypnotize him before he died.</a:t>
            </a:r>
            <a:endParaRPr lang="en-US" sz="2800" smtClean="0">
              <a:solidFill>
                <a:schemeClr val="bg1"/>
              </a:solidFill>
              <a:hlinkClick r:id="rId3" action="ppaction://hlinksldjump"/>
            </a:endParaRPr>
          </a:p>
        </p:txBody>
      </p:sp>
      <p:sp>
        <p:nvSpPr>
          <p:cNvPr id="38916" name="Content Placeholder 3"/>
          <p:cNvSpPr>
            <a:spLocks noGrp="1"/>
          </p:cNvSpPr>
          <p:nvPr>
            <p:ph sz="half" idx="4294967295"/>
          </p:nvPr>
        </p:nvSpPr>
        <p:spPr>
          <a:xfrm>
            <a:off x="4648200" y="1600200"/>
            <a:ext cx="4038600" cy="3048000"/>
          </a:xfrm>
          <a:solidFill>
            <a:schemeClr val="bg1"/>
          </a:solidFill>
        </p:spPr>
        <p:txBody>
          <a:bodyPr/>
          <a:lstStyle/>
          <a:p>
            <a:pPr>
              <a:buFont typeface="Arial" charset="0"/>
              <a:buNone/>
            </a:pPr>
            <a:r>
              <a:rPr lang="en-US" sz="2800" smtClean="0"/>
              <a:t>    Edgar Allan Poe died of unknown causes.</a:t>
            </a:r>
          </a:p>
        </p:txBody>
      </p:sp>
      <p:sp>
        <p:nvSpPr>
          <p:cNvPr id="5" name="Oval 4">
            <a:hlinkClick r:id="rId4" action="ppaction://hlinksldjump"/>
          </p:cNvPr>
          <p:cNvSpPr/>
          <p:nvPr/>
        </p:nvSpPr>
        <p:spPr>
          <a:xfrm>
            <a:off x="2133600" y="4648200"/>
            <a:ext cx="685800" cy="6096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a:hlinkClick r:id="rId3" action="ppaction://hlinksldjump"/>
          </p:cNvPr>
          <p:cNvSpPr/>
          <p:nvPr/>
        </p:nvSpPr>
        <p:spPr>
          <a:xfrm>
            <a:off x="6324600" y="4876800"/>
            <a:ext cx="685800" cy="609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You’re Right!!</a:t>
            </a:r>
          </a:p>
        </p:txBody>
      </p:sp>
      <p:sp>
        <p:nvSpPr>
          <p:cNvPr id="22530" name="Content Placeholder 2"/>
          <p:cNvSpPr>
            <a:spLocks noGrp="1"/>
          </p:cNvSpPr>
          <p:nvPr>
            <p:ph sz="half" idx="1"/>
          </p:nvPr>
        </p:nvSpPr>
        <p:spPr/>
        <p:txBody>
          <a:bodyPr/>
          <a:lstStyle/>
          <a:p>
            <a:pPr>
              <a:buFont typeface="Arial" charset="0"/>
              <a:buNone/>
            </a:pPr>
            <a:endParaRPr lang="en-US" smtClean="0"/>
          </a:p>
        </p:txBody>
      </p:sp>
      <p:sp>
        <p:nvSpPr>
          <p:cNvPr id="22531" name="Content Placeholder 3"/>
          <p:cNvSpPr>
            <a:spLocks noGrp="1"/>
          </p:cNvSpPr>
          <p:nvPr>
            <p:ph sz="half" idx="2"/>
          </p:nvPr>
        </p:nvSpPr>
        <p:spPr/>
        <p:txBody>
          <a:bodyPr/>
          <a:lstStyle/>
          <a:p>
            <a:endParaRPr lang="en-US" smtClean="0"/>
          </a:p>
        </p:txBody>
      </p:sp>
      <p:pic>
        <p:nvPicPr>
          <p:cNvPr id="19460" name="Picture 4" descr="http://www.linsdomain.com/totems/pictures/raven.jpg"/>
          <p:cNvPicPr>
            <a:picLocks noChangeAspect="1" noChangeArrowheads="1"/>
          </p:cNvPicPr>
          <p:nvPr/>
        </p:nvPicPr>
        <p:blipFill>
          <a:blip r:embed="rId3"/>
          <a:srcRect/>
          <a:stretch>
            <a:fillRect/>
          </a:stretch>
        </p:blipFill>
        <p:spPr bwMode="auto">
          <a:xfrm>
            <a:off x="3200400" y="1676400"/>
            <a:ext cx="2857500" cy="2857500"/>
          </a:xfrm>
          <a:prstGeom prst="rect">
            <a:avLst/>
          </a:prstGeom>
          <a:noFill/>
          <a:ln w="9525">
            <a:noFill/>
            <a:miter lim="800000"/>
            <a:headEnd/>
            <a:tailEnd/>
          </a:ln>
        </p:spPr>
      </p:pic>
      <p:sp>
        <p:nvSpPr>
          <p:cNvPr id="22534" name="AutoShape 6">
            <a:hlinkClick r:id="rId4" action="ppaction://hlinksldjump" highlightClick="1"/>
          </p:cNvPr>
          <p:cNvSpPr>
            <a:spLocks noChangeArrowheads="1"/>
          </p:cNvSpPr>
          <p:nvPr/>
        </p:nvSpPr>
        <p:spPr bwMode="auto">
          <a:xfrm>
            <a:off x="7696200" y="6019800"/>
            <a:ext cx="457200" cy="609600"/>
          </a:xfrm>
          <a:prstGeom prst="actionButtonDocument">
            <a:avLst/>
          </a:prstGeom>
          <a:solidFill>
            <a:schemeClr val="bg2"/>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100" fill="hold"/>
                                        <p:tgtEl>
                                          <p:spTgt spid="19460"/>
                                        </p:tgtEl>
                                        <p:attrNameLst>
                                          <p:attrName>style.color</p:attrName>
                                        </p:attrNameLst>
                                      </p:cBhvr>
                                      <p:to>
                                        <a:schemeClr val="accent2"/>
                                      </p:to>
                                    </p:animClr>
                                    <p:animClr clrSpc="rgb" dir="cw">
                                      <p:cBhvr>
                                        <p:cTn id="7" dur="100" fill="hold"/>
                                        <p:tgtEl>
                                          <p:spTgt spid="19460"/>
                                        </p:tgtEl>
                                        <p:attrNameLst>
                                          <p:attrName>fillcolor</p:attrName>
                                        </p:attrNameLst>
                                      </p:cBhvr>
                                      <p:to>
                                        <a:schemeClr val="accent2"/>
                                      </p:to>
                                    </p:animClr>
                                    <p:set>
                                      <p:cBhvr>
                                        <p:cTn id="8" dur="100" fill="hold"/>
                                        <p:tgtEl>
                                          <p:spTgt spid="19460"/>
                                        </p:tgtEl>
                                        <p:attrNameLst>
                                          <p:attrName>fill.type</p:attrName>
                                        </p:attrNameLst>
                                      </p:cBhvr>
                                      <p:to>
                                        <p:strVal val="solid"/>
                                      </p:to>
                                    </p:set>
                                    <p:set>
                                      <p:cBhvr>
                                        <p:cTn id="9" dur="100" fill="hold"/>
                                        <p:tgtEl>
                                          <p:spTgt spid="19460"/>
                                        </p:tgtEl>
                                        <p:attrNameLst>
                                          <p:attrName>fill.on</p:attrName>
                                        </p:attrNameLst>
                                      </p:cBhvr>
                                      <p:to>
                                        <p:strVal val="true"/>
                                      </p:to>
                                    </p:set>
                                    <p:animRot by="120000">
                                      <p:cBhvr>
                                        <p:cTn id="10" dur="100" fill="hold">
                                          <p:stCondLst>
                                            <p:cond delay="0"/>
                                          </p:stCondLst>
                                        </p:cTn>
                                        <p:tgtEl>
                                          <p:spTgt spid="19460"/>
                                        </p:tgtEl>
                                        <p:attrNameLst>
                                          <p:attrName>r</p:attrName>
                                        </p:attrNameLst>
                                      </p:cBhvr>
                                    </p:animRot>
                                    <p:animRot by="-240000">
                                      <p:cBhvr>
                                        <p:cTn id="11" dur="200" fill="hold">
                                          <p:stCondLst>
                                            <p:cond delay="200"/>
                                          </p:stCondLst>
                                        </p:cTn>
                                        <p:tgtEl>
                                          <p:spTgt spid="19460"/>
                                        </p:tgtEl>
                                        <p:attrNameLst>
                                          <p:attrName>r</p:attrName>
                                        </p:attrNameLst>
                                      </p:cBhvr>
                                    </p:animRot>
                                    <p:animRot by="240000">
                                      <p:cBhvr>
                                        <p:cTn id="12" dur="200" fill="hold">
                                          <p:stCondLst>
                                            <p:cond delay="400"/>
                                          </p:stCondLst>
                                        </p:cTn>
                                        <p:tgtEl>
                                          <p:spTgt spid="19460"/>
                                        </p:tgtEl>
                                        <p:attrNameLst>
                                          <p:attrName>r</p:attrName>
                                        </p:attrNameLst>
                                      </p:cBhvr>
                                    </p:animRot>
                                    <p:animRot by="-240000">
                                      <p:cBhvr>
                                        <p:cTn id="13" dur="200" fill="hold">
                                          <p:stCondLst>
                                            <p:cond delay="600"/>
                                          </p:stCondLst>
                                        </p:cTn>
                                        <p:tgtEl>
                                          <p:spTgt spid="19460"/>
                                        </p:tgtEl>
                                        <p:attrNameLst>
                                          <p:attrName>r</p:attrName>
                                        </p:attrNameLst>
                                      </p:cBhvr>
                                    </p:animRot>
                                    <p:animRot by="120000">
                                      <p:cBhvr>
                                        <p:cTn id="14" dur="200" fill="hold">
                                          <p:stCondLst>
                                            <p:cond delay="800"/>
                                          </p:stCondLst>
                                        </p:cTn>
                                        <p:tgtEl>
                                          <p:spTgt spid="1946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453</Words>
  <Application>Microsoft Office PowerPoint</Application>
  <PresentationFormat>On-screen Show (4:3)</PresentationFormat>
  <Paragraphs>55</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Cambria</vt:lpstr>
      <vt:lpstr>Showcard Gothic</vt:lpstr>
      <vt:lpstr>Office Theme</vt:lpstr>
      <vt:lpstr>Edgar Allan Poe: Fact or  Fiction?</vt:lpstr>
      <vt:lpstr> His life or his Stories? you decide…</vt:lpstr>
      <vt:lpstr>Childhood…</vt:lpstr>
      <vt:lpstr>Parents…</vt:lpstr>
      <vt:lpstr>College Years…</vt:lpstr>
      <vt:lpstr>Career…</vt:lpstr>
      <vt:lpstr>Later Years…</vt:lpstr>
      <vt:lpstr>Death…</vt:lpstr>
      <vt:lpstr>You’re Right!!</vt:lpstr>
      <vt:lpstr>WRONG!</vt:lpstr>
      <vt:lpstr>WRONG!</vt:lpstr>
      <vt:lpstr>WRONG!</vt:lpstr>
      <vt:lpstr>WRONG!</vt:lpstr>
      <vt:lpstr>WRONG!</vt:lpstr>
      <vt:lpstr>WRONG!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Edgar Allan Poe: Fact or  Fiction?</dc:title>
  <dc:creator>Krista Michelle Peters</dc:creator>
  <cp:lastModifiedBy>Beth Powers</cp:lastModifiedBy>
  <cp:revision>14</cp:revision>
  <dcterms:created xsi:type="dcterms:W3CDTF">2008-03-06T00:29:48Z</dcterms:created>
  <dcterms:modified xsi:type="dcterms:W3CDTF">2016-03-06T23:50:39Z</dcterms:modified>
</cp:coreProperties>
</file>